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4" r:id="rId2"/>
    <p:sldId id="276" r:id="rId3"/>
    <p:sldId id="315" r:id="rId4"/>
    <p:sldId id="332" r:id="rId5"/>
    <p:sldId id="333" r:id="rId6"/>
    <p:sldId id="338" r:id="rId7"/>
    <p:sldId id="342" r:id="rId8"/>
    <p:sldId id="341" r:id="rId9"/>
    <p:sldId id="343" r:id="rId1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E20032"/>
    <a:srgbClr val="FFFFCC"/>
    <a:srgbClr val="FFCC66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howGuides="1">
      <p:cViewPr varScale="1">
        <p:scale>
          <a:sx n="80" d="100"/>
          <a:sy n="80" d="100"/>
        </p:scale>
        <p:origin x="-888" y="-96"/>
      </p:cViewPr>
      <p:guideLst>
        <p:guide orient="horz" pos="52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8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D65FC-C5F5-4273-9864-4167629695CA}" type="datetimeFigureOut">
              <a:rPr lang="de-DE" smtClean="0"/>
              <a:t>12.04.2019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24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139E9-3A39-4B5C-AA06-ED722ADB5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6048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46" tIns="44973" rIns="89946" bIns="4497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0" y="5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46" tIns="44973" rIns="89946" bIns="4497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5" y="4715716"/>
            <a:ext cx="5438775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46" tIns="44973" rIns="89946" bIns="44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45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46" tIns="44973" rIns="89946" bIns="4497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0" y="9428245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46" tIns="44973" rIns="89946" bIns="4497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59F868-7212-435D-8AF5-4F5FFE3310A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662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50438"/>
            <a:ext cx="476672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453336"/>
            <a:ext cx="1023367" cy="31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9955"/>
            <a:ext cx="879994" cy="88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90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664325" y="64341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E58CA8-3AB8-4011-8332-5D2FDC29C5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79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664325" y="64341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92BAF1-E4AB-481F-A2B1-AE52DBDE749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93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664325" y="64341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71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664325" y="64341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D6C62C-FAF1-400B-A61D-FC6534E93AE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95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30" y="6349610"/>
            <a:ext cx="481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47" y="6432160"/>
            <a:ext cx="10239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18" y="43803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11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664325" y="64341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F53E62-B3B2-45DD-A06F-047AB83DEB4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66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38140"/>
            <a:ext cx="10239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55590"/>
            <a:ext cx="481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64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664325" y="64341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D11181-D515-4A98-9CAE-ED05E8C2F7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48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664325" y="64341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C1CA7E-A407-4658-BF38-45BF9EABE59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99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664325" y="64341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D813F0-B9B8-43CA-BE4A-F3D61B170A4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48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79370"/>
            <a:ext cx="9144000" cy="522128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66713" y="6429375"/>
            <a:ext cx="434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latin typeface="HelveticaNeue-Condensed" panose="02000506050000020004" pitchFamily="2" charset="0"/>
              </a:rPr>
              <a:t>Bildungswerk der Bayerischen Wirtschaft e. V.                                                                                                   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29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0" y="962857"/>
            <a:ext cx="91440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0" y="1061282"/>
            <a:ext cx="9144000" cy="0"/>
          </a:xfrm>
          <a:prstGeom prst="line">
            <a:avLst/>
          </a:prstGeom>
          <a:noFill/>
          <a:ln w="889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" name="Picture 2" descr="\\cultus.dir\home\ZM\rinz.olivia\Desktop\LOGO_bbw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80" y="225489"/>
            <a:ext cx="903644" cy="5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:\BBW\bbw_WiD\SW Akademie\Allgemein\Logos\SW Akademie\2016_NEUES-CI-Logo-SW-Akademie_300dpi_cmyk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b="24268"/>
          <a:stretch/>
        </p:blipFill>
        <p:spPr bwMode="auto">
          <a:xfrm>
            <a:off x="5436096" y="358147"/>
            <a:ext cx="2411760" cy="46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0" y="629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95536" y="4115832"/>
            <a:ext cx="849694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latin typeface="HelveticaNeue-MediumCondensed" panose="02000606050000020004" pitchFamily="2" charset="0"/>
              </a:rPr>
              <a:t>Die Präventionsinitiative STARK – eine Erfolgsgeschichte</a:t>
            </a:r>
          </a:p>
          <a:p>
            <a:pPr>
              <a:spcBef>
                <a:spcPct val="50000"/>
              </a:spcBef>
            </a:pPr>
            <a:r>
              <a:rPr lang="de-DE" sz="2800" dirty="0" smtClean="0">
                <a:latin typeface="HelveticaNeue-MediumCondensed" panose="02000606050000020004" pitchFamily="2" charset="0"/>
              </a:rPr>
              <a:t>Anette Henrich</a:t>
            </a:r>
          </a:p>
          <a:p>
            <a:pPr>
              <a:spcBef>
                <a:spcPct val="50000"/>
              </a:spcBef>
            </a:pPr>
            <a:r>
              <a:rPr lang="de-DE" sz="2400" dirty="0" smtClean="0">
                <a:latin typeface="HelveticaNeue-MediumCondensed" panose="02000606050000020004" pitchFamily="2" charset="0"/>
              </a:rPr>
              <a:t>08. April 2019</a:t>
            </a:r>
            <a:endParaRPr lang="de-DE" sz="2400" dirty="0">
              <a:latin typeface="HelveticaNeue-MediumCondensed" panose="02000606050000020004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7587"/>
            <a:ext cx="3125526" cy="209692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56868"/>
            <a:ext cx="2271258" cy="22005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92" y="1903016"/>
            <a:ext cx="3846513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35716" y="1340768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dirty="0">
              <a:latin typeface="HelveticaNeue-MediumCondensed" panose="02000606050000020004" pitchFamily="2" charset="0"/>
            </a:endParaRPr>
          </a:p>
          <a:p>
            <a:endParaRPr lang="de-DE" dirty="0">
              <a:latin typeface="HelveticaNeue-MediumCondensed" panose="02000606050000020004" pitchFamily="2" charset="0"/>
            </a:endParaRPr>
          </a:p>
          <a:p>
            <a:r>
              <a:rPr lang="de-DE" sz="2000" dirty="0">
                <a:latin typeface="HelveticaNeue-MediumCondensed" panose="02000606050000020004" pitchFamily="2" charset="0"/>
              </a:rPr>
              <a:t>Präventionsinitiative </a:t>
            </a:r>
          </a:p>
          <a:p>
            <a:endParaRPr lang="de-DE" sz="2000" dirty="0">
              <a:latin typeface="HelveticaNeue-MediumCondensed" panose="02000606050000020004" pitchFamily="2" charset="0"/>
            </a:endParaRPr>
          </a:p>
          <a:p>
            <a:r>
              <a:rPr lang="de-DE" sz="2000" dirty="0">
                <a:latin typeface="HelveticaNeue-MediumCondensed" panose="02000606050000020004" pitchFamily="2" charset="0"/>
              </a:rPr>
              <a:t>Stärkung des positiven Umgangs mit psychischen Belastungssituationen</a:t>
            </a:r>
          </a:p>
          <a:p>
            <a:endParaRPr lang="de-DE" sz="2000" dirty="0" smtClean="0">
              <a:latin typeface="HelveticaNeue-MediumCondensed" panose="02000606050000020004" pitchFamily="2" charset="0"/>
            </a:endParaRPr>
          </a:p>
          <a:p>
            <a:r>
              <a:rPr lang="de-DE" sz="2000" dirty="0" smtClean="0">
                <a:latin typeface="HelveticaNeue-MediumCondensed" panose="02000606050000020004" pitchFamily="2" charset="0"/>
              </a:rPr>
              <a:t>Förderung </a:t>
            </a:r>
            <a:r>
              <a:rPr lang="de-DE" sz="2000" dirty="0">
                <a:latin typeface="HelveticaNeue-MediumCondensed" panose="02000606050000020004" pitchFamily="2" charset="0"/>
              </a:rPr>
              <a:t>der psychischen Gesundheit </a:t>
            </a:r>
          </a:p>
          <a:p>
            <a:r>
              <a:rPr lang="de-DE" sz="2000" dirty="0">
                <a:latin typeface="HelveticaNeue-MediumCondensed" panose="02000606050000020004" pitchFamily="2" charset="0"/>
              </a:rPr>
              <a:t>bei jungen Erwachsenen in Schule &amp; </a:t>
            </a:r>
            <a:r>
              <a:rPr lang="de-DE" sz="2000" dirty="0" smtClean="0">
                <a:latin typeface="HelveticaNeue-MediumCondensed" panose="02000606050000020004" pitchFamily="2" charset="0"/>
              </a:rPr>
              <a:t>Ausbildung</a:t>
            </a:r>
          </a:p>
          <a:p>
            <a:endParaRPr lang="de-DE" sz="2000" dirty="0">
              <a:latin typeface="HelveticaNeue-MediumCondensed" panose="02000606050000020004" pitchFamily="2" charset="0"/>
            </a:endParaRPr>
          </a:p>
          <a:p>
            <a:r>
              <a:rPr lang="de-DE" sz="2000" dirty="0" smtClean="0">
                <a:latin typeface="HelveticaNeue-MediumCondensed" panose="02000606050000020004" pitchFamily="2" charset="0"/>
              </a:rPr>
              <a:t>Information </a:t>
            </a:r>
            <a:r>
              <a:rPr lang="de-DE" sz="2000" dirty="0">
                <a:latin typeface="HelveticaNeue-MediumCondensed" panose="02000606050000020004" pitchFamily="2" charset="0"/>
              </a:rPr>
              <a:t>und Schulung von </a:t>
            </a:r>
            <a:r>
              <a:rPr lang="de-DE" sz="2000" dirty="0" err="1" smtClean="0">
                <a:latin typeface="HelveticaNeue-MediumCondensed" panose="02000606050000020004" pitchFamily="2" charset="0"/>
              </a:rPr>
              <a:t>Multipli-katoren</a:t>
            </a:r>
            <a:endParaRPr lang="de-DE" sz="2000" dirty="0">
              <a:latin typeface="HelveticaNeue-MediumCondensed" panose="02000606050000020004" pitchFamily="2" charset="0"/>
            </a:endParaRPr>
          </a:p>
          <a:p>
            <a:endParaRPr lang="de-DE" sz="2000" dirty="0">
              <a:latin typeface="HelveticaNeue-MediumCondensed" panose="02000606050000020004" pitchFamily="2" charset="0"/>
            </a:endParaRPr>
          </a:p>
          <a:p>
            <a:r>
              <a:rPr lang="de-DE" dirty="0" smtClean="0">
                <a:latin typeface="HelveticaNeue-MediumCondensed" panose="02000606050000020004" pitchFamily="2" charset="0"/>
              </a:rPr>
              <a:t> </a:t>
            </a:r>
            <a:endParaRPr lang="de-DE" dirty="0">
              <a:latin typeface="HelveticaNeue-MediumCondensed" panose="02000606050000020004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6271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4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755576" y="1700808"/>
            <a:ext cx="8202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600" dirty="0" smtClean="0">
                <a:effectLst/>
                <a:latin typeface="HelveticaNeue-MediumCondensed" panose="02000606050000020004" pitchFamily="2" charset="0"/>
              </a:rPr>
              <a:t>START-Schuss STARK am 13. Juli 2016 </a:t>
            </a:r>
          </a:p>
          <a:p>
            <a:r>
              <a:rPr lang="de-DE" sz="3600" dirty="0" smtClean="0">
                <a:effectLst/>
                <a:latin typeface="HelveticaNeue-MediumCondensed" panose="02000606050000020004" pitchFamily="2" charset="0"/>
              </a:rPr>
              <a:t>IHK Akademie Westerham</a:t>
            </a:r>
            <a:endParaRPr lang="de-DE" sz="3600" dirty="0">
              <a:effectLst/>
              <a:latin typeface="HelveticaNeue-MediumCondensed" panose="02000606050000020004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40" y="3284984"/>
            <a:ext cx="4061555" cy="27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31146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048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68590" y="2204864"/>
            <a:ext cx="522754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Neue-Condensed" panose="02000506050000020004" pitchFamily="2" charset="0"/>
              </a:rPr>
              <a:t>Entwicklung des STARK – Leitfadens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HelveticaNeue-Condensed" panose="02000506050000020004" pitchFamily="2" charset="0"/>
              </a:rPr>
              <a:t>Vermittelt Basiswissen zu Themen Gesundheit, Stress und Prävention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HelveticaNeue-Condensed" panose="02000506050000020004" pitchFamily="2" charset="0"/>
              </a:rPr>
              <a:t>Befähigt Lehrkräfte, Trainings mit ihren Schülern durchzuführen und praktische Übungen direkt im Unterricht </a:t>
            </a:r>
            <a:r>
              <a:rPr lang="de-DE" dirty="0" smtClean="0">
                <a:latin typeface="HelveticaNeue-Condensed" panose="02000506050000020004" pitchFamily="2" charset="0"/>
              </a:rPr>
              <a:t>einzusetzen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HelveticaNeue-Condensed" panose="02000506050000020004" pitchFamily="2" charset="0"/>
              </a:rPr>
              <a:t>Ermöglicht Selbsterfahrung und trägt auch zur Lehrergesundheit </a:t>
            </a:r>
            <a:r>
              <a:rPr lang="de-DE" dirty="0" smtClean="0">
                <a:latin typeface="HelveticaNeue-Condensed" panose="02000506050000020004" pitchFamily="2" charset="0"/>
              </a:rPr>
              <a:t>bei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Neue-Condensed" panose="02000506050000020004" pitchFamily="2" charset="0"/>
              </a:rPr>
              <a:t>Flexibles Konzept - individuell an Schule anpassbar</a:t>
            </a:r>
            <a:endParaRPr lang="de-DE" dirty="0">
              <a:latin typeface="HelveticaNeue-Condensed" panose="02000506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3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62" y="1645333"/>
            <a:ext cx="4486275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21526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2" y="2795336"/>
            <a:ext cx="2578100" cy="323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7663"/>
            <a:ext cx="1365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0326"/>
            <a:ext cx="10112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69" y="1694737"/>
            <a:ext cx="10112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10112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8816" y="3055017"/>
            <a:ext cx="210185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 smtClean="0">
                <a:latin typeface="HelveticaNeue-MediumCondensed" panose="02000606050000020004" pitchFamily="2" charset="0"/>
              </a:rPr>
              <a:t>43 Berufsschulen</a:t>
            </a:r>
          </a:p>
          <a:p>
            <a:pPr>
              <a:spcAft>
                <a:spcPts val="1200"/>
              </a:spcAft>
            </a:pPr>
            <a:r>
              <a:rPr lang="de-DE" dirty="0" smtClean="0">
                <a:latin typeface="HelveticaNeue-MediumCondensed" panose="02000606050000020004" pitchFamily="2" charset="0"/>
              </a:rPr>
              <a:t>42 Mittelschulen</a:t>
            </a:r>
          </a:p>
          <a:p>
            <a:pPr>
              <a:spcAft>
                <a:spcPts val="1200"/>
              </a:spcAft>
            </a:pPr>
            <a:r>
              <a:rPr lang="de-DE" dirty="0" smtClean="0">
                <a:latin typeface="HelveticaNeue-MediumCondensed" panose="02000606050000020004" pitchFamily="2" charset="0"/>
              </a:rPr>
              <a:t>12 Gymnasien</a:t>
            </a:r>
          </a:p>
          <a:p>
            <a:pPr>
              <a:spcAft>
                <a:spcPts val="1200"/>
              </a:spcAft>
            </a:pPr>
            <a:r>
              <a:rPr lang="de-DE" dirty="0" smtClean="0">
                <a:latin typeface="HelveticaNeue-MediumCondensed" panose="02000606050000020004" pitchFamily="2" charset="0"/>
              </a:rPr>
              <a:t>11 Realschulen</a:t>
            </a:r>
          </a:p>
          <a:p>
            <a:pPr>
              <a:spcAft>
                <a:spcPts val="1200"/>
              </a:spcAft>
            </a:pPr>
            <a:r>
              <a:rPr lang="de-DE" dirty="0" smtClean="0">
                <a:latin typeface="HelveticaNeue-MediumCondensed" panose="02000606050000020004" pitchFamily="2" charset="0"/>
              </a:rPr>
              <a:t> 3 Wirtschaftsschulen</a:t>
            </a:r>
          </a:p>
          <a:p>
            <a:pPr>
              <a:spcAft>
                <a:spcPts val="1200"/>
              </a:spcAft>
            </a:pPr>
            <a:r>
              <a:rPr lang="de-DE" dirty="0">
                <a:latin typeface="HelveticaNeue-MediumCondensed" panose="02000606050000020004" pitchFamily="2" charset="0"/>
              </a:rPr>
              <a:t> </a:t>
            </a:r>
            <a:r>
              <a:rPr lang="de-DE" dirty="0" smtClean="0">
                <a:latin typeface="HelveticaNeue-MediumCondensed" panose="02000606050000020004" pitchFamily="2" charset="0"/>
              </a:rPr>
              <a:t>7 Fachoberschulen</a:t>
            </a:r>
          </a:p>
        </p:txBody>
      </p:sp>
      <p:sp>
        <p:nvSpPr>
          <p:cNvPr id="5" name="Rechteck 4"/>
          <p:cNvSpPr/>
          <p:nvPr/>
        </p:nvSpPr>
        <p:spPr>
          <a:xfrm>
            <a:off x="6876256" y="1677888"/>
            <a:ext cx="1796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elveticaNeue-MediumCondensed" panose="02000606050000020004" pitchFamily="2" charset="0"/>
              </a:rPr>
              <a:t>40 Workshops</a:t>
            </a:r>
          </a:p>
          <a:p>
            <a:endParaRPr lang="de-DE" dirty="0">
              <a:latin typeface="HelveticaNeue-MediumCondensed" panose="02000606050000020004" pitchFamily="2" charset="0"/>
            </a:endParaRPr>
          </a:p>
          <a:p>
            <a:r>
              <a:rPr lang="de-DE" dirty="0">
                <a:latin typeface="HelveticaNeue-MediumCondensed" panose="02000606050000020004" pitchFamily="2" charset="0"/>
              </a:rPr>
              <a:t>600 Teilnehmer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29112" y="1143658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HelveticaNeue-MediumCondensed" panose="02000606050000020004" pitchFamily="2" charset="0"/>
              </a:rPr>
              <a:t>Reichweite (seit Okt. 2016) </a:t>
            </a:r>
          </a:p>
        </p:txBody>
      </p:sp>
    </p:spTree>
    <p:extLst>
      <p:ext uri="{BB962C8B-B14F-4D97-AF65-F5344CB8AC3E}">
        <p14:creationId xmlns:p14="http://schemas.microsoft.com/office/powerpoint/2010/main" val="22804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1365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3568" y="2164214"/>
            <a:ext cx="753122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HelveticaNeue-Condensed" panose="02000506050000020004" pitchFamily="2" charset="0"/>
              </a:rPr>
              <a:t>Wissenschaftliche Evaluation an 7 bayerischen Berufsschulen durch INIFES</a:t>
            </a:r>
          </a:p>
          <a:p>
            <a:endParaRPr lang="de-DE" sz="2000" b="1" dirty="0">
              <a:latin typeface="HelveticaNeue-Condensed" panose="02000506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HelveticaNeue-Condensed" panose="02000506050000020004" pitchFamily="2" charset="0"/>
              </a:rPr>
              <a:t>Lehrkräfte-Befragung</a:t>
            </a:r>
          </a:p>
          <a:p>
            <a:endParaRPr lang="de-DE" sz="2000" b="1" dirty="0" smtClean="0">
              <a:latin typeface="HelveticaNeue-Condensed" panose="02000506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HelveticaNeue-Condensed" panose="02000506050000020004" pitchFamily="2" charset="0"/>
              </a:rPr>
              <a:t>Verschiedene „Best Practice“ – Beispiele zur Umsetzung von STARK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1" dirty="0">
              <a:latin typeface="HelveticaNeue-Condensed" panose="02000506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HelveticaNeue-Condensed" panose="02000506050000020004" pitchFamily="2" charset="0"/>
              </a:rPr>
              <a:t>Teilnahme an Veranstaltungen, Tagungen, Messen</a:t>
            </a:r>
          </a:p>
          <a:p>
            <a:endParaRPr lang="de-DE" sz="2000" b="1" dirty="0" smtClean="0">
              <a:latin typeface="HelveticaNeue-Condensed" panose="02000506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HelveticaNeue-Condensed" panose="02000506050000020004" pitchFamily="2" charset="0"/>
              </a:rPr>
              <a:t>Presse- und Öffentlichkeitsarbeit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1" dirty="0">
              <a:latin typeface="HelveticaNeue-Condensed" panose="02000506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1" dirty="0">
              <a:latin typeface="HelveticaNeue-Condensed" panose="0200050605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835696" y="1459212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HelveticaNeue-MediumCondensed" panose="02000606050000020004" pitchFamily="2" charset="0"/>
              </a:rPr>
              <a:t>Weitere Aktivitäten</a:t>
            </a:r>
            <a:endParaRPr lang="de-DE" sz="2400" b="1" dirty="0">
              <a:latin typeface="HelveticaNeue-MediumCondensed" panose="02000606050000020004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15" y="5013176"/>
            <a:ext cx="17319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65" y="4005064"/>
            <a:ext cx="2073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4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1365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63688" y="1467758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HelveticaNeue-MediumCondensed" panose="02000606050000020004" pitchFamily="2" charset="0"/>
              </a:rPr>
              <a:t>Ausblick 2019 – Ausbilder-Workshop</a:t>
            </a:r>
            <a:endParaRPr lang="de-DE" sz="2400" b="1" dirty="0">
              <a:latin typeface="HelveticaNeue-MediumCondensed" panose="02000606050000020004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78644"/>
            <a:ext cx="32861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399324" y="2364758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HelveticaNeue-Condensed" panose="02000506050000020004" pitchFamily="2" charset="0"/>
              </a:rPr>
              <a:t>STARK kompakt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HelveticaNeue-Condensed" panose="02000506050000020004" pitchFamily="2" charset="0"/>
              </a:rPr>
              <a:t>Fortbildungen von 1 Tag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HelveticaNeue-Condensed" panose="02000506050000020004" pitchFamily="2" charset="0"/>
              </a:rPr>
              <a:t>Lösungen für konkrete Praxissituationen (z.B. Umgang mit Prüfungsangst, Konflikte mit </a:t>
            </a:r>
            <a:r>
              <a:rPr lang="de-DE" dirty="0" smtClean="0">
                <a:latin typeface="HelveticaNeue-Condensed" panose="02000506050000020004" pitchFamily="2" charset="0"/>
              </a:rPr>
              <a:t>Kollegen &amp; Ausbildern, Fehlzeiten,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>
              <a:latin typeface="HelveticaNeue-Condensed" panose="02000506050000020004" pitchFamily="2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latin typeface="HelveticaNeue-Condensed" panose="02000506050000020004" pitchFamily="2" charset="0"/>
              </a:rPr>
              <a:t>„Schnupper“-Workshop am 21. Mai 2019 im Bildungswerk der Bayerischen Wirtschaft e.V.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>
              <a:latin typeface="HelveticaNeue-Condensed" panose="02000506050000020004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>
              <a:latin typeface="HelveticaNeue-Condensed" panose="020005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1365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3568" y="2164214"/>
            <a:ext cx="37444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HelveticaNeue-Condensed" panose="02000506050000020004" pitchFamily="2" charset="0"/>
              </a:rPr>
              <a:t>Auszeichnung Modellschule STARK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HelveticaNeue-Condensed" panose="02000506050000020004" pitchFamily="2" charset="0"/>
              </a:rPr>
              <a:t>Verankerung von STARK im Schulkonzept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HelveticaNeue-Condensed" panose="02000506050000020004" pitchFamily="2" charset="0"/>
              </a:rPr>
              <a:t>Gezielte Unterstützung der schulischen Gesundheitsförderung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Neue-Condensed" panose="02000506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Neue-Condensed" panose="02000506050000020004" pitchFamily="2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HelveticaNeue-Condensed" panose="02000506050000020004" pitchFamily="2" charset="0"/>
              </a:rPr>
              <a:t>Einmalige Sonderförderung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HelveticaNeue-Condensed" panose="02000506050000020004" pitchFamily="2" charset="0"/>
              </a:rPr>
              <a:t>Kontinuierliche Fortbildungen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HelveticaNeue-Condensed" panose="02000506050000020004" pitchFamily="2" charset="0"/>
              </a:rPr>
              <a:t>Prozessbegleitung / Supervision</a:t>
            </a:r>
          </a:p>
          <a:p>
            <a:endParaRPr lang="de-DE" dirty="0">
              <a:latin typeface="HelveticaNeue-Condensed" panose="0200050605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63688" y="1467758"/>
            <a:ext cx="531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HelveticaNeue-MediumCondensed" panose="02000606050000020004" pitchFamily="2" charset="0"/>
              </a:rPr>
              <a:t>Ausblick 2019 – Gütesiegel „Modellschule“</a:t>
            </a:r>
            <a:endParaRPr lang="de-DE" sz="2400" b="1" dirty="0">
              <a:latin typeface="HelveticaNeue-MediumCondensed" panose="02000606050000020004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78684"/>
            <a:ext cx="2520280" cy="354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1365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816911" y="1484784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HelveticaNeue-MediumCondensed" panose="02000606050000020004" pitchFamily="2" charset="0"/>
              </a:rPr>
              <a:t>Die Vision…</a:t>
            </a:r>
            <a:endParaRPr lang="de-DE" sz="2400" b="1" dirty="0">
              <a:latin typeface="HelveticaNeue-MediumCondensed" panose="02000606050000020004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576" y="2348880"/>
            <a:ext cx="45560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HelveticaNeue-MediumCondensed" panose="02000606050000020004" pitchFamily="2" charset="0"/>
              </a:rPr>
              <a:t>Aufnahme von STARK in den Lehrplan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HelveticaNeue-MediumCondensed" panose="02000606050000020004" pitchFamily="2" charset="0"/>
              </a:rPr>
              <a:t>Integration von STARK in den </a:t>
            </a:r>
            <a:r>
              <a:rPr lang="de-DE" sz="2000" b="1" dirty="0" err="1" smtClean="0">
                <a:latin typeface="HelveticaNeue-MediumCondensed" panose="02000606050000020004" pitchFamily="2" charset="0"/>
              </a:rPr>
              <a:t>AdA</a:t>
            </a:r>
            <a:r>
              <a:rPr lang="de-DE" sz="2000" b="1" dirty="0" smtClean="0">
                <a:latin typeface="HelveticaNeue-MediumCondensed" panose="02000606050000020004" pitchFamily="2" charset="0"/>
              </a:rPr>
              <a:t>-Schein</a:t>
            </a:r>
          </a:p>
          <a:p>
            <a:endParaRPr lang="de-DE" sz="2000" b="1" dirty="0">
              <a:latin typeface="HelveticaNeue-MediumCondensed" panose="02000606050000020004" pitchFamily="2" charset="0"/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838503" y="4470238"/>
            <a:ext cx="978408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942481" y="4455860"/>
            <a:ext cx="4578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HelveticaNeue-MediumCondensed" panose="02000606050000020004" pitchFamily="2" charset="0"/>
              </a:rPr>
              <a:t>Stärkung der Lebenskompetenz</a:t>
            </a:r>
            <a:endParaRPr lang="de-DE" sz="2800" dirty="0">
              <a:latin typeface="HelveticaNeue-MediumCondensed" panose="02000606050000020004" pitchFamily="2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28560" cy="306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Bildschirmpräsentation (4:3)</PresentationFormat>
  <Paragraphs>61</Paragraphs>
  <Slides>9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bfz gGmbH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langer.michael</dc:creator>
  <cp:lastModifiedBy>von Heimendahl, Felicitas</cp:lastModifiedBy>
  <cp:revision>409</cp:revision>
  <cp:lastPrinted>2017-09-11T09:11:36Z</cp:lastPrinted>
  <dcterms:created xsi:type="dcterms:W3CDTF">2010-05-20T07:59:59Z</dcterms:created>
  <dcterms:modified xsi:type="dcterms:W3CDTF">2019-04-12T07:49:57Z</dcterms:modified>
</cp:coreProperties>
</file>